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64" r:id="rId5"/>
    <p:sldId id="265" r:id="rId6"/>
    <p:sldId id="268" r:id="rId7"/>
    <p:sldId id="259" r:id="rId8"/>
    <p:sldId id="260" r:id="rId9"/>
    <p:sldId id="279" r:id="rId10"/>
    <p:sldId id="261" r:id="rId11"/>
    <p:sldId id="262" r:id="rId12"/>
    <p:sldId id="263" r:id="rId13"/>
    <p:sldId id="281" r:id="rId14"/>
    <p:sldId id="270" r:id="rId15"/>
    <p:sldId id="269" r:id="rId16"/>
    <p:sldId id="278" r:id="rId17"/>
    <p:sldId id="271" r:id="rId18"/>
    <p:sldId id="275" r:id="rId19"/>
    <p:sldId id="273" r:id="rId20"/>
    <p:sldId id="280" r:id="rId21"/>
    <p:sldId id="274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26341306905281E-2"/>
          <c:y val="0.10819229655721489"/>
          <c:w val="0.49122736266086769"/>
          <c:h val="0.664885461651668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</c:spPr>
          <c:explosion val="13"/>
          <c:dPt>
            <c:idx val="0"/>
            <c:bubble3D val="0"/>
            <c:explosion val="0"/>
            <c:spPr>
              <a:solidFill>
                <a:srgbClr val="7030A0"/>
              </a:solidFill>
            </c:spPr>
          </c:dPt>
          <c:dPt>
            <c:idx val="1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explosion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Федеральная собственность</c:v>
                </c:pt>
                <c:pt idx="1">
                  <c:v>Собственность Московской области</c:v>
                </c:pt>
                <c:pt idx="2">
                  <c:v>Муниципальная собственность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1700</c:v>
                </c:pt>
                <c:pt idx="1">
                  <c:v>79151</c:v>
                </c:pt>
                <c:pt idx="2">
                  <c:v>26586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650204092545717"/>
          <c:y val="0.10159955608096698"/>
          <c:w val="0.42105294820149014"/>
          <c:h val="0.865741031146710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принятых документов на хранение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870106220081827E-2"/>
                  <c:y val="-3.71303773264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36339440545254E-2"/>
                  <c:y val="-3.0168431577777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36460200074387E-2"/>
                  <c:y val="-3.4809728743589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Monotype Corsiva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4196</c:v>
                </c:pt>
                <c:pt idx="1">
                  <c:v>2238</c:v>
                </c:pt>
                <c:pt idx="2">
                  <c:v>2677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447552"/>
        <c:axId val="81453440"/>
        <c:axId val="0"/>
      </c:bar3DChart>
      <c:catAx>
        <c:axId val="81447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Monotype Corsiva" pitchFamily="66" charset="0"/>
              </a:defRPr>
            </a:pPr>
            <a:endParaRPr lang="ru-RU"/>
          </a:p>
        </c:txPr>
        <c:crossAx val="81453440"/>
        <c:crosses val="autoZero"/>
        <c:auto val="1"/>
        <c:lblAlgn val="ctr"/>
        <c:lblOffset val="100"/>
        <c:noMultiLvlLbl val="0"/>
      </c:catAx>
      <c:valAx>
        <c:axId val="81453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Monotype Corsiva" pitchFamily="66" charset="0"/>
              </a:defRPr>
            </a:pPr>
            <a:endParaRPr lang="ru-RU"/>
          </a:p>
        </c:txPr>
        <c:crossAx val="8144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35663255046961"/>
          <c:y val="3.4426730363292968E-2"/>
          <c:w val="0.56480879994050248"/>
          <c:h val="0.87297555388582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документов ед. хр.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879872851593164E-3"/>
                  <c:y val="-2.320648582905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75974570318632E-3"/>
                  <c:y val="-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48766941414223E-2"/>
                  <c:y val="-2.320648582905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Monotype Corsiva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102522</c:v>
                </c:pt>
                <c:pt idx="1">
                  <c:v>104760</c:v>
                </c:pt>
                <c:pt idx="2">
                  <c:v>107437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424768"/>
        <c:axId val="59426304"/>
        <c:axId val="0"/>
      </c:bar3DChart>
      <c:catAx>
        <c:axId val="5942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>
                <a:latin typeface="Monotype Corsiva" pitchFamily="66" charset="0"/>
              </a:defRPr>
            </a:pPr>
            <a:endParaRPr lang="ru-RU"/>
          </a:p>
        </c:txPr>
        <c:crossAx val="59426304"/>
        <c:crosses val="autoZero"/>
        <c:auto val="1"/>
        <c:lblAlgn val="ctr"/>
        <c:lblOffset val="100"/>
        <c:noMultiLvlLbl val="0"/>
      </c:catAx>
      <c:valAx>
        <c:axId val="5942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Monotype Corsiva" pitchFamily="66" charset="0"/>
              </a:defRPr>
            </a:pPr>
            <a:endParaRPr lang="ru-RU"/>
          </a:p>
        </c:txPr>
        <c:crossAx val="5942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8694921863283"/>
          <c:y val="4.9819839943365016E-2"/>
          <c:w val="0.84008641917970717"/>
          <c:h val="0.927550251417658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8432350371404602E-2"/>
                  <c:y val="-4.3050724565282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112496359489853E-2"/>
                  <c:y val="-4.5316552173981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Monotype Corsiva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1312</c:v>
                </c:pt>
                <c:pt idx="1">
                  <c:v>2440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724928"/>
        <c:axId val="42615552"/>
        <c:axId val="0"/>
      </c:bar3DChart>
      <c:catAx>
        <c:axId val="41724928"/>
        <c:scaling>
          <c:orientation val="minMax"/>
        </c:scaling>
        <c:delete val="1"/>
        <c:axPos val="b"/>
        <c:majorTickMark val="out"/>
        <c:minorTickMark val="none"/>
        <c:tickLblPos val="nextTo"/>
        <c:crossAx val="42615552"/>
        <c:crosses val="autoZero"/>
        <c:auto val="1"/>
        <c:lblAlgn val="ctr"/>
        <c:lblOffset val="100"/>
        <c:noMultiLvlLbl val="0"/>
      </c:catAx>
      <c:valAx>
        <c:axId val="4261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Monotype Corsiva" pitchFamily="66" charset="0"/>
              </a:defRPr>
            </a:pPr>
            <a:endParaRPr lang="ru-RU"/>
          </a:p>
        </c:txPr>
        <c:crossAx val="4172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89990157889146"/>
          <c:y val="0.20553213341532844"/>
          <c:w val="0.85320604548814805"/>
          <c:h val="0.683538641003207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исполненых справок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 algn="ctr" rtl="0">
                  <a:defRPr lang="ru-RU"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Monotype Corsiva" pitchFamily="66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11580</c:v>
                </c:pt>
                <c:pt idx="1">
                  <c:v>8180</c:v>
                </c:pt>
                <c:pt idx="2">
                  <c:v>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4112512"/>
        <c:axId val="84114048"/>
        <c:axId val="81458496"/>
      </c:bar3DChart>
      <c:catAx>
        <c:axId val="84112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algn="ctr" rtl="0">
              <a:defRPr lang="ru-RU" sz="2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defRPr>
            </a:pPr>
            <a:endParaRPr lang="ru-RU"/>
          </a:p>
        </c:txPr>
        <c:crossAx val="84114048"/>
        <c:crosses val="autoZero"/>
        <c:auto val="1"/>
        <c:lblAlgn val="ctr"/>
        <c:lblOffset val="100"/>
        <c:noMultiLvlLbl val="0"/>
      </c:catAx>
      <c:valAx>
        <c:axId val="84114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ru-RU" sz="2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defRPr>
            </a:pPr>
            <a:endParaRPr lang="ru-RU"/>
          </a:p>
        </c:txPr>
        <c:crossAx val="84112512"/>
        <c:crosses val="autoZero"/>
        <c:crossBetween val="between"/>
      </c:valAx>
      <c:serAx>
        <c:axId val="8145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8411404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93188317119863"/>
          <c:y val="3.8545439395622709E-2"/>
          <c:w val="0.50864959708425328"/>
          <c:h val="0.725425786023775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147744925268937E-2"/>
                  <c:y val="-0.17731897310555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89787437724093E-2"/>
                  <c:y val="-0.35273858460171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147744925268913E-2"/>
                  <c:y val="-0.34839718663738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26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201856"/>
        <c:axId val="84203392"/>
        <c:axId val="0"/>
      </c:bar3DChart>
      <c:catAx>
        <c:axId val="84201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ru-RU"/>
          </a:p>
        </c:txPr>
        <c:crossAx val="84203392"/>
        <c:crosses val="autoZero"/>
        <c:auto val="1"/>
        <c:lblAlgn val="ctr"/>
        <c:lblOffset val="100"/>
        <c:noMultiLvlLbl val="0"/>
      </c:catAx>
      <c:valAx>
        <c:axId val="8420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2018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algn="ctr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ctr">
        <a:defRPr lang="ru-RU" sz="2000" b="1" i="0" u="none" strike="noStrike" kern="1200" baseline="0">
          <a:solidFill>
            <a:srgbClr val="002060"/>
          </a:solidFill>
          <a:latin typeface="Monotype Corsiva" pitchFamily="66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36762405228701"/>
          <c:y val="3.9332081015941538E-2"/>
          <c:w val="0.48518330414540206"/>
          <c:h val="0.719822230636505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Выдано для изучения ед. хр.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993541432008968E-2"/>
                  <c:y val="-0.17531684932610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51495778576882E-2"/>
                  <c:y val="-0.36815027088493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877351632788265E-2"/>
                  <c:y val="-0.16637040328852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354</c:v>
                </c:pt>
                <c:pt idx="1">
                  <c:v>984</c:v>
                </c:pt>
                <c:pt idx="2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334464"/>
        <c:axId val="84336000"/>
        <c:axId val="0"/>
      </c:bar3DChart>
      <c:catAx>
        <c:axId val="84334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84336000"/>
        <c:crosses val="autoZero"/>
        <c:auto val="1"/>
        <c:lblAlgn val="ctr"/>
        <c:lblOffset val="100"/>
        <c:noMultiLvlLbl val="0"/>
      </c:catAx>
      <c:valAx>
        <c:axId val="84336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33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46095814439913"/>
          <c:y val="0.35601191370893431"/>
          <c:w val="0.28044787994687115"/>
          <c:h val="0.31218372250577825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 algn="ctr">
        <a:defRPr lang="ru-RU" sz="2000" b="1" i="0" u="none" strike="noStrike" kern="1200" baseline="0">
          <a:solidFill>
            <a:srgbClr val="002060"/>
          </a:solidFill>
          <a:latin typeface="Monotype Corsiva" pitchFamily="66" charset="0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0.23515</cdr:x>
      <cdr:y>0.95068</cdr:y>
    </cdr:from>
    <cdr:to>
      <cdr:x>0.36578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5328592"/>
          <a:ext cx="1080120" cy="27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Monotype Corsiva" pitchFamily="66" charset="0"/>
            </a:rPr>
            <a:t>2018 год</a:t>
          </a:r>
          <a:endParaRPr lang="ru-RU" sz="1200" b="1" dirty="0">
            <a:latin typeface="Monotype Corsiva" pitchFamily="66" charset="0"/>
          </a:endParaRPr>
        </a:p>
      </cdr:txBody>
    </cdr:sp>
  </cdr:relSizeAnchor>
  <cdr:relSizeAnchor xmlns:cdr="http://schemas.openxmlformats.org/drawingml/2006/chartDrawing">
    <cdr:from>
      <cdr:x>0.54868</cdr:x>
      <cdr:y>0.95068</cdr:y>
    </cdr:from>
    <cdr:to>
      <cdr:x>0.67061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04" y="5328592"/>
          <a:ext cx="1008112" cy="27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Monotype Corsiva" pitchFamily="66" charset="0"/>
            </a:rPr>
            <a:t>2019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0.03729</cdr:x>
      <cdr:y>0.00882</cdr:y>
    </cdr:from>
    <cdr:to>
      <cdr:x>0.96409</cdr:x>
      <cdr:y>0.23809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20496" y="55648"/>
          <a:ext cx="7965569" cy="14465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216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r>
            <a:rPr lang="ru-RU" sz="4400" b="1" kern="1200" dirty="0" smtClean="0">
              <a:solidFill>
                <a:schemeClr val="accent4">
                  <a:lumMod val="75000"/>
                </a:schemeClr>
              </a:solidFill>
              <a:latin typeface="Monotype Corsiva" pitchFamily="66" charset="0"/>
            </a:rPr>
            <a:t>Количество  выданных </a:t>
          </a:r>
          <a:r>
            <a:rPr lang="ru-RU" sz="4400" b="1" kern="12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4400" b="1" kern="1200" dirty="0" smtClean="0">
              <a:solidFill>
                <a:schemeClr val="accent4">
                  <a:lumMod val="75000"/>
                </a:schemeClr>
              </a:solidFill>
              <a:latin typeface="Monotype Corsiva" pitchFamily="66" charset="0"/>
            </a:rPr>
            <a:t>справок социально-правового характера</a:t>
          </a:r>
          <a:endParaRPr lang="ru-RU" sz="4400" b="1" kern="1200" dirty="0">
            <a:solidFill>
              <a:schemeClr val="accent4">
                <a:lumMod val="75000"/>
              </a:schemeClr>
            </a:solidFill>
            <a:latin typeface="Monotype Corsiva" pitchFamily="66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8477-1CE4-478C-B414-406589F84EB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FF1A2-C8EC-4292-B1A2-41CB562DE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1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FF1A2-C8EC-4292-B1A2-41CB562DE77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24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FF1A2-C8EC-4292-B1A2-41CB562DE7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8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2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7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53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5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4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7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9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8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1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2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6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2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6484" y="1052736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324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Архивный отдел управления делами Администрации Дмитровского городского округа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Московской области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4337" y="6334780"/>
            <a:ext cx="209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entury" pitchFamily="18" charset="0"/>
              </a:rPr>
              <a:t>2020 год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52" y="2276872"/>
            <a:ext cx="6144095" cy="384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06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920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1F497D">
                    <a:lumMod val="75000"/>
                  </a:srgbClr>
                </a:solidFill>
                <a:latin typeface="Monotype Corsiva" pitchFamily="66" charset="0"/>
                <a:cs typeface="Times New Roman" pitchFamily="18" charset="0"/>
              </a:rPr>
              <a:t>И документы </a:t>
            </a:r>
            <a:r>
              <a:rPr lang="ru-RU" sz="2600" b="1" dirty="0">
                <a:solidFill>
                  <a:srgbClr val="1F497D">
                    <a:lumMod val="75000"/>
                  </a:srgbClr>
                </a:solidFill>
                <a:latin typeface="Monotype Corsiva" pitchFamily="66" charset="0"/>
                <a:cs typeface="Times New Roman" pitchFamily="18" charset="0"/>
              </a:rPr>
              <a:t>личного происхождения – это документы о личной жизни и работе тех людей, которые внесли большой вклад в развитие района.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1531" y="1382669"/>
            <a:ext cx="3384376" cy="461874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1000"/>
              </a:srgbClr>
            </a:outerShdw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" y="3068960"/>
            <a:ext cx="4104455" cy="288840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214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4077072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Владимира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Гавриловича Сурикова – Герой Социалистического труда . Почетного гражданина города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Дмитрова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3" y="908720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396043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Нины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Сергеевны Герасимовой–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Участник ВОВ, Половник МВД, почетный гражданин города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Дмитрова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14" y="921574"/>
            <a:ext cx="4195825" cy="303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4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701407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Игоря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Евгеньевича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Тарелкина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– лётчика, парашютиста – испытателя, участника афганских событий, начальника отдела Главного лётно- испытательного центра  им. В.П. Чкалова, Героя Российской Федерации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4221088"/>
            <a:ext cx="5436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Евгения Игоревича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Тарелкина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– российского  космонавта, члена отряда космонавтов ЦПК, бортинженера космического корабля «Союз ТМА – 06 М»,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Героя Российской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Федерации.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16632"/>
            <a:ext cx="3695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СЕМЕЙНЫЙ ФОНД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06" y="420564"/>
            <a:ext cx="2664296" cy="364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9" y="3284983"/>
            <a:ext cx="2368958" cy="355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4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1309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Работа архивного отдела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управления делами Администрации Дмитровского городского округа Московской области по  </a:t>
            </a:r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хранению, комплектованию, учету и использованию архивных документов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63879"/>
            <a:ext cx="3205213" cy="4807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788024" cy="328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59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59949573"/>
              </p:ext>
            </p:extLst>
          </p:nvPr>
        </p:nvGraphicFramePr>
        <p:xfrm>
          <a:off x="431540" y="1196752"/>
          <a:ext cx="82809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67644" y="116631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Количество документов принятых на хранение </a:t>
            </a:r>
          </a:p>
        </p:txBody>
      </p:sp>
    </p:spTree>
    <p:extLst>
      <p:ext uri="{BB962C8B-B14F-4D97-AF65-F5344CB8AC3E}">
        <p14:creationId xmlns:p14="http://schemas.microsoft.com/office/powerpoint/2010/main" val="40214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98"/>
            <a:ext cx="9144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00257743"/>
              </p:ext>
            </p:extLst>
          </p:nvPr>
        </p:nvGraphicFramePr>
        <p:xfrm>
          <a:off x="215516" y="1196752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18864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Объем документов хранящихся в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архиве (ед. хр.)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15502035"/>
              </p:ext>
            </p:extLst>
          </p:nvPr>
        </p:nvGraphicFramePr>
        <p:xfrm>
          <a:off x="437964" y="980728"/>
          <a:ext cx="8268072" cy="560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556" y="18864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Количество принятых запросов через региональный портал Государственных и муниципальных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1314784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34437912"/>
              </p:ext>
            </p:extLst>
          </p:nvPr>
        </p:nvGraphicFramePr>
        <p:xfrm>
          <a:off x="179512" y="332656"/>
          <a:ext cx="8594701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26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32" y="116632"/>
            <a:ext cx="913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2019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году были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подготовлены стационарные выставки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9549" y="1124744"/>
            <a:ext cx="66247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 «30 лет со дня вывода советских войск из Афганистана» ;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 «95 лет архивной службы Московской области»;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 «День космонавтики »;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 «Твои защитники Россия»;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 « Православный Дмитров»;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 « Героическая история России» ;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 «Архитектура Дмитрова»;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 «Дмитровский комиссариат»;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  «Дмитровская городская больница -190 лет».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2" y="691247"/>
            <a:ext cx="2232248" cy="2672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2" y="3573016"/>
            <a:ext cx="2232248" cy="294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10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920" y="0"/>
            <a:ext cx="90037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А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так же оформлено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4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виртуальных выставки на темы:</a:t>
            </a:r>
          </a:p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</a:t>
            </a:r>
            <a:r>
              <a:rPr lang="ru-RU" sz="2600" b="1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«Архивы Подмосковья- Дмитров» ;</a:t>
            </a:r>
          </a:p>
          <a:p>
            <a:pPr marL="342900" indent="-342900" algn="ctr">
              <a:buFontTx/>
              <a:buChar char="-"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«Герои Дмитровской земли»;</a:t>
            </a:r>
          </a:p>
          <a:p>
            <a:pPr marL="457200" indent="-457200" algn="ctr">
              <a:buFontTx/>
              <a:buChar char="-"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«Архивы людям сегодня»;</a:t>
            </a:r>
          </a:p>
          <a:p>
            <a:pPr marL="342900" indent="-342900" algn="ctr">
              <a:buFontTx/>
              <a:buChar char="-"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 Метрические книги Дмитровского уезда».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229200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 всем выставкам  были написаны заметки и размещены на сайте  Администрации Дмитровского городского округа Московской области.</a:t>
            </a:r>
          </a:p>
          <a:p>
            <a:pPr marL="342900" indent="-342900" algn="ctr">
              <a:buFontTx/>
              <a:buChar char="-"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6724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6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15161" y="187270"/>
            <a:ext cx="8928839" cy="187357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Дмитровский городской архив был создан на территории Дмитровского района Постановлением Президиума волостного уездного Исполнительного комитета (УИК) 10.08.1921 года.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11" y="1628800"/>
            <a:ext cx="435837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7579" y="1484784"/>
            <a:ext cx="46835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Первое здание архива размещается на площади - 5-кв.м. в здании бывшей музыкальной школы. В связи с развитием промышленности, сельскохозяйственного производства на территории района и увеличении количества фондов и документов, поступающих на хранение в архив, увеличиваются площади и здание архива. </a:t>
            </a:r>
          </a:p>
        </p:txBody>
      </p:sp>
    </p:spTree>
    <p:extLst>
      <p:ext uri="{BB962C8B-B14F-4D97-AF65-F5344CB8AC3E}">
        <p14:creationId xmlns:p14="http://schemas.microsoft.com/office/powerpoint/2010/main" val="11054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1341" y="116632"/>
            <a:ext cx="691276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Проведены 4 встречи: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   Открытый урок в Дмитровской СОШ № 4 «Страницы нашей истории (улицы, микрорайоны города);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    Открытый урок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Дмитровской СОШ № 4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«О героях Дмитровской земли»;</a:t>
            </a:r>
          </a:p>
          <a:p>
            <a:pPr marL="285750" indent="-285750" algn="ctr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День открытых дверей «Архивы людям сегодня»;</a:t>
            </a:r>
          </a:p>
          <a:p>
            <a:pPr marL="285750" indent="-285750" algn="ctr"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Встреча со школьниками «Страница нашей истории» 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31518"/>
            <a:ext cx="3228975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40968"/>
            <a:ext cx="2257425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95" y="3731518"/>
            <a:ext cx="3225165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129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Работа исследователей в читальном зале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724511"/>
              </p:ext>
            </p:extLst>
          </p:nvPr>
        </p:nvGraphicFramePr>
        <p:xfrm>
          <a:off x="153777" y="1628800"/>
          <a:ext cx="444373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13964053"/>
              </p:ext>
            </p:extLst>
          </p:nvPr>
        </p:nvGraphicFramePr>
        <p:xfrm>
          <a:off x="4355976" y="1772816"/>
          <a:ext cx="486224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26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1" y="-29392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Спасибо за внимание !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75" y="1700808"/>
            <a:ext cx="6018049" cy="451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922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98" y="332656"/>
            <a:ext cx="8763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 данный момент архивный отдел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управления делами Дмитровского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городского округа размещается в двух зданиях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: 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 Дмитров, ул. Московская, д.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29 -площадью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250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кв.м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 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 Дмитров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, ул. Минина , д.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69 - площадью 621,5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кв.м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293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446521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25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644" y="11663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Основные нормативные документы регламентирующие деятельность архивного отдела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195" y="119384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Федеральный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закон от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22.10.2004 г. № 125-ФЗ «Об архивном деле 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Российской Федерации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487" y="4365104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Административный регламент утвержденный Постановлением Главы Администрации Дмитровского муниципального района Московской области от 15.02.2018  г. № 884-П «Об утверждении Административного регламента предоставления муниципальной услуги «Выдача архивных справок , архивных выписок, архивных копий и информационных писем по вопросам, затрагивающим права и законные интересы заявителя».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5195" y="190173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Закон Московской области  от 25.05.2007 г. № 65/2007-ОЗ «Об архивном деле в Московской области»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5195" y="2548065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Положение «Об архивном отделе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управления делами Администрации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Дмитровского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городского округа Московской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области» утвержденное Распоряжением от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02.12.2019г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  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1170-РГ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7203" y="356372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Программа Дмитровского городского округа Московской области «Муниципальное управление на 2019-2023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г.г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.» </a:t>
            </a:r>
          </a:p>
        </p:txBody>
      </p:sp>
    </p:spTree>
    <p:extLst>
      <p:ext uri="{BB962C8B-B14F-4D97-AF65-F5344CB8AC3E}">
        <p14:creationId xmlns:p14="http://schemas.microsoft.com/office/powerpoint/2010/main" val="40214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81957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Архивный отдел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управления делами Администрации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Дмитровского городского округа имеет 10 штатных единиц, из них: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1-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Начальник архивного отдела;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главный специалист ;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2-старших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эксперта;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- инспекторов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категории ;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1-архивист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которые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организуют хранение и обеспечивают сохранность документов, относящихся к собственности Московской области и финансируются за счет субвенций бюджетам муниципальных районов и городских округов Московской области;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1 - главный специалист,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который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организует хранение и обеспечивает сохранность документов, относящихся к муниципальной собственности и финансируется за счет средств Администрации Дмитровского городского округа Московской области</a:t>
            </a:r>
          </a:p>
          <a:p>
            <a:endParaRPr lang="ru-RU" sz="20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9305" y="188640"/>
            <a:ext cx="8954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Основные задачи архива организации: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657" y="1293101"/>
            <a:ext cx="8748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Хранение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 Комплектование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- Учет</a:t>
            </a:r>
          </a:p>
          <a:p>
            <a:pPr marL="571500" indent="-571500" algn="ctr">
              <a:buFontTx/>
              <a:buChar char="-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Использование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документов Архивного фонда Московской области и других архивных документов в архивном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отделе управления делами 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Администрации Дмитровского городского округа Московской области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1" y="332656"/>
            <a:ext cx="88466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Всего в муниципальном архиве по состоянию на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01.01.2020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год  находится на хранении: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107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437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ед.хр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Из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них: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Федеральная собственность  –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1700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ед.хр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Собственность Московской области  –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79151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ед.хр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Муниципальная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собственность–26586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ед.хр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76481818"/>
              </p:ext>
            </p:extLst>
          </p:nvPr>
        </p:nvGraphicFramePr>
        <p:xfrm>
          <a:off x="4532261" y="3239796"/>
          <a:ext cx="4488160" cy="331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9" y="2996952"/>
            <a:ext cx="460267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4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90078" y="620688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архиве хранятся распорядительные, финансовые и бухгалтерские документы органов местного самоуправления, предприятий и организаций района, документы по личному составу (приказы, распоряжения, лицевые счета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).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18063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296" y="413780"/>
            <a:ext cx="3816424" cy="324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4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4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5999222" cy="4499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7403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 так же документальные материалы </a:t>
            </a:r>
            <a:r>
              <a:rPr lang="ru-RU" sz="26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ЗАГСа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метрические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книги записи регистрации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актов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гражданского состояния :рождений, браков и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смертей</a:t>
            </a:r>
          </a:p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Документы </a:t>
            </a:r>
            <a:r>
              <a:rPr lang="ru-RU" sz="26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ЗАГСа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хранящиеся в архивном отделе охватывают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период с 1865 по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1918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год.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77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798</Words>
  <Application>Microsoft Office PowerPoint</Application>
  <PresentationFormat>Экран (4:3)</PresentationFormat>
  <Paragraphs>92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архивного отдела управления делами Администрации Дмитровского городского округа Московской области по  хранению, комплектованию, учету и использованию архивных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Зелинская Анна Павловна</dc:creator>
  <cp:lastModifiedBy>Зелинская Анна Павловна</cp:lastModifiedBy>
  <cp:revision>93</cp:revision>
  <dcterms:created xsi:type="dcterms:W3CDTF">2019-01-16T06:20:26Z</dcterms:created>
  <dcterms:modified xsi:type="dcterms:W3CDTF">2020-02-05T08:22:54Z</dcterms:modified>
</cp:coreProperties>
</file>